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7"/>
  </p:notesMasterIdLst>
  <p:handoutMasterIdLst>
    <p:handoutMasterId r:id="rId28"/>
  </p:handoutMasterIdLst>
  <p:sldIdLst>
    <p:sldId id="445" r:id="rId2"/>
    <p:sldId id="491" r:id="rId3"/>
    <p:sldId id="494" r:id="rId4"/>
    <p:sldId id="505" r:id="rId5"/>
    <p:sldId id="493" r:id="rId6"/>
    <p:sldId id="495" r:id="rId7"/>
    <p:sldId id="497" r:id="rId8"/>
    <p:sldId id="492" r:id="rId9"/>
    <p:sldId id="498" r:id="rId10"/>
    <p:sldId id="499" r:id="rId11"/>
    <p:sldId id="500" r:id="rId12"/>
    <p:sldId id="502" r:id="rId13"/>
    <p:sldId id="501" r:id="rId14"/>
    <p:sldId id="496" r:id="rId15"/>
    <p:sldId id="503" r:id="rId16"/>
    <p:sldId id="483" r:id="rId17"/>
    <p:sldId id="484" r:id="rId18"/>
    <p:sldId id="485" r:id="rId19"/>
    <p:sldId id="504" r:id="rId20"/>
    <p:sldId id="486" r:id="rId21"/>
    <p:sldId id="487" r:id="rId22"/>
    <p:sldId id="488" r:id="rId23"/>
    <p:sldId id="489" r:id="rId24"/>
    <p:sldId id="490" r:id="rId25"/>
    <p:sldId id="300" r:id="rId26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10" autoAdjust="0"/>
  </p:normalViewPr>
  <p:slideViewPr>
    <p:cSldViewPr snapToGrid="0">
      <p:cViewPr varScale="1">
        <p:scale>
          <a:sx n="90" d="100"/>
          <a:sy n="90" d="100"/>
        </p:scale>
        <p:origin x="1932" y="8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13/12/2021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External permanent magnet (EPM)</a:t>
            </a:r>
          </a:p>
          <a:p>
            <a:r>
              <a:rPr lang="en-US" sz="1800" b="0" i="0" u="none" strike="noStrike" baseline="0" dirty="0">
                <a:latin typeface="Times-Roman"/>
              </a:rPr>
              <a:t>Internal permanent magnets (IPM)]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baseline="0" dirty="0">
                <a:latin typeface="Times-Roman"/>
              </a:rPr>
              <a:t>Finite-elements method (FEM)</a:t>
            </a:r>
          </a:p>
          <a:p>
            <a:r>
              <a:rPr lang="en-US" sz="1200" b="0" i="0" u="none" strike="noStrike" baseline="0" dirty="0">
                <a:latin typeface="Times-Roman"/>
              </a:rPr>
              <a:t>https://www.youtube.com/watch?v=C6X9Ry02mPU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Flux density is the measure of the number of magnetic lines of force per unit of cross-sectional area.</a:t>
            </a:r>
            <a:endParaRPr lang="en-US" sz="1200" b="0" i="0" u="none" strike="noStrike" baseline="0" dirty="0">
              <a:latin typeface="Times-Roman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775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487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Four-layer circular electronic board (diameter = 10.3 mm, thickness = 2.5 mm) </a:t>
            </a:r>
          </a:p>
          <a:p>
            <a:r>
              <a:rPr lang="en-US" dirty="0"/>
              <a:t>(180° leg movement consumes 12 min of autonomy)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0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>
            <a:spLocks noGrp="1"/>
          </p:cNvSpPr>
          <p:nvPr>
            <p:ph type="body" idx="1"/>
          </p:nvPr>
        </p:nvSpPr>
        <p:spPr>
          <a:xfrm>
            <a:off x="680984" y="4715406"/>
            <a:ext cx="5435708" cy="44659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52475"/>
            <a:ext cx="4960938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440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13/12/2021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13/12/2021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0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Provides external active locomotion</a:t>
            </a:r>
          </a:p>
          <a:p>
            <a:endParaRPr lang="en-US" sz="2000" dirty="0"/>
          </a:p>
          <a:p>
            <a:r>
              <a:rPr lang="en-US" sz="2000" dirty="0"/>
              <a:t>EPM: 1.5 kg, 1.21 T, cylindrical shape (diameter=60mm, length=70mm)</a:t>
            </a:r>
          </a:p>
          <a:p>
            <a:endParaRPr lang="en-US" sz="2000" dirty="0"/>
          </a:p>
          <a:p>
            <a:r>
              <a:rPr lang="en-US" sz="2000" dirty="0"/>
              <a:t>IPM: </a:t>
            </a:r>
          </a:p>
          <a:p>
            <a:pPr lvl="1"/>
            <a:r>
              <a:rPr lang="es-MX" sz="2000" dirty="0"/>
              <a:t>6 </a:t>
            </a:r>
            <a:r>
              <a:rPr lang="en-US" sz="2000" dirty="0"/>
              <a:t>magnets of </a:t>
            </a:r>
            <a:r>
              <a:rPr lang="el-GR" sz="2000" dirty="0"/>
              <a:t>φ = 3.175 mm, L =6.35 mm</a:t>
            </a:r>
            <a:endParaRPr lang="es-MX" sz="2000" dirty="0"/>
          </a:p>
          <a:p>
            <a:pPr lvl="1"/>
            <a:r>
              <a:rPr lang="en-US" sz="2000" dirty="0"/>
              <a:t>12 magnets of </a:t>
            </a:r>
            <a:r>
              <a:rPr lang="el-GR" sz="2000" dirty="0"/>
              <a:t>φ =</a:t>
            </a:r>
            <a:r>
              <a:rPr lang="es-MX" sz="2000" dirty="0"/>
              <a:t> </a:t>
            </a:r>
            <a:r>
              <a:rPr lang="el-GR" sz="2000" dirty="0"/>
              <a:t>1.58 mm, L = 3.175 mm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999FB2-1838-4768-AB59-776AD2D8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69" y="4275616"/>
            <a:ext cx="3443513" cy="2731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B3EEC1-1124-44A2-8C22-416F43E7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4" y="4275615"/>
            <a:ext cx="3422335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F5F6-C18C-4EAA-A12B-8114AA9C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FEM analyses the distance and magnetic field from the EPM</a:t>
            </a:r>
          </a:p>
          <a:p>
            <a:endParaRPr lang="en-US" sz="2400" dirty="0"/>
          </a:p>
          <a:p>
            <a:r>
              <a:rPr lang="en-US" sz="2400" dirty="0"/>
              <a:t>Operative distance: 6-9 cm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B915-C7D5-444C-A12B-B295A704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E721C-AE7A-4164-AAB4-3EDD7D33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64190B-4B3F-4369-8B50-143F1652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14" y="3102906"/>
            <a:ext cx="3999300" cy="2317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F0564-C933-49A0-AC7B-A2BFD911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7" y="3102907"/>
            <a:ext cx="4044081" cy="2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5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Diameter of 10.3 mm, thickness of 2.5 mm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Rechargeable lithium-ion polymer battery</a:t>
            </a:r>
          </a:p>
          <a:p>
            <a:endParaRPr lang="en-US" dirty="0"/>
          </a:p>
          <a:p>
            <a:r>
              <a:rPr lang="en-US" dirty="0"/>
              <a:t>Battery is in the range of 18h to 25min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Human-machine interface is compatible with voice commands</a:t>
            </a:r>
          </a:p>
          <a:p>
            <a:endParaRPr lang="en-US" sz="2400" dirty="0"/>
          </a:p>
          <a:p>
            <a:r>
              <a:rPr lang="en-US" sz="2400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7307835-5893-4A16-973A-EEF207B3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Chassis and body fabricated in aluminum alloy</a:t>
            </a:r>
          </a:p>
          <a:p>
            <a:endParaRPr lang="en-US" sz="2000" dirty="0"/>
          </a:p>
          <a:p>
            <a:r>
              <a:rPr lang="en-US" sz="2000" dirty="0"/>
              <a:t>Cylindrical tank fabricated in polymer PEEK</a:t>
            </a:r>
          </a:p>
          <a:p>
            <a:endParaRPr lang="en-US" sz="2000" dirty="0"/>
          </a:p>
          <a:p>
            <a:r>
              <a:rPr lang="en-US" sz="2000" dirty="0"/>
              <a:t>Composed of 60 different parts</a:t>
            </a:r>
          </a:p>
          <a:p>
            <a:endParaRPr lang="en-US" sz="2000" dirty="0"/>
          </a:p>
          <a:p>
            <a:r>
              <a:rPr lang="en-US" sz="2000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5C98B4-E20F-476A-BE7B-DEB52B4AD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6E3E99-8AE5-426E-877F-C4A8EF8B2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45" y="2400478"/>
            <a:ext cx="3895416" cy="27587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F5650DF-7980-46B2-BA3A-6D06610E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126" y="2702859"/>
            <a:ext cx="4382468" cy="215395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4FA319-2E29-4876-B0E0-65942A2D4866}"/>
              </a:ext>
            </a:extLst>
          </p:cNvPr>
          <p:cNvSpPr txBox="1"/>
          <p:nvPr/>
        </p:nvSpPr>
        <p:spPr>
          <a:xfrm>
            <a:off x="657845" y="5159195"/>
            <a:ext cx="3895416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Chassis. (b) Body. (c) Tank. (d) Frontal plug. </a:t>
            </a:r>
          </a:p>
          <a:p>
            <a:pPr algn="l"/>
            <a:r>
              <a:rPr lang="en-US" sz="1400" b="0" i="0" u="none" strike="noStrike" baseline="0" dirty="0">
                <a:latin typeface="Times-Roman"/>
              </a:rPr>
              <a:t>(e) Rear plug. (f) Cap.</a:t>
            </a:r>
            <a:endParaRPr lang="en-US" sz="1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040AE6-1919-4790-935B-60E83C6E4233}"/>
              </a:ext>
            </a:extLst>
          </p:cNvPr>
          <p:cNvSpPr txBox="1"/>
          <p:nvPr/>
        </p:nvSpPr>
        <p:spPr>
          <a:xfrm>
            <a:off x="5194126" y="4856812"/>
            <a:ext cx="4382468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Times-Roman"/>
              </a:rPr>
              <a:t>(a) Assembly of worm gear and helical gears in the chassis. (b) Assembly of the motor.</a:t>
            </a:r>
            <a:endParaRPr lang="en-US" sz="14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8862605-B668-407C-B180-8F22EEB0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</p:spTree>
    <p:extLst>
      <p:ext uri="{BB962C8B-B14F-4D97-AF65-F5344CB8AC3E}">
        <p14:creationId xmlns:p14="http://schemas.microsoft.com/office/powerpoint/2010/main" val="18015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with a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1" dirty="0"/>
              <a:t>In vitro, ex vivo, in vivo</a:t>
            </a:r>
            <a:r>
              <a:rPr lang="en-US" sz="1900" dirty="0"/>
              <a:t> trials for time estimation</a:t>
            </a:r>
          </a:p>
          <a:p>
            <a:endParaRPr lang="en-US" sz="1900" dirty="0"/>
          </a:p>
          <a:p>
            <a:r>
              <a:rPr lang="en-US" sz="1900" i="1" dirty="0"/>
              <a:t>In vitro:</a:t>
            </a:r>
            <a:r>
              <a:rPr lang="en-US" sz="1900" dirty="0"/>
              <a:t> 20cm tract of latex colon simulator (Kyoto Kagaku)</a:t>
            </a:r>
          </a:p>
          <a:p>
            <a:endParaRPr lang="en-US" sz="1900" dirty="0"/>
          </a:p>
          <a:p>
            <a:r>
              <a:rPr lang="en-US" sz="1900" i="1" dirty="0"/>
              <a:t>Ex vivo: </a:t>
            </a:r>
            <a:r>
              <a:rPr lang="en-US" sz="1900" dirty="0"/>
              <a:t>20cm fresh porcine colon segment</a:t>
            </a:r>
          </a:p>
          <a:p>
            <a:endParaRPr lang="en-US" sz="1900" dirty="0"/>
          </a:p>
          <a:p>
            <a:r>
              <a:rPr lang="en-US" sz="1900" i="1" dirty="0"/>
              <a:t>In vivo: </a:t>
            </a:r>
            <a:r>
              <a:rPr lang="en-US" sz="1900" dirty="0"/>
              <a:t>4 female pigs with a weight 25-35 kg</a:t>
            </a:r>
          </a:p>
          <a:p>
            <a:endParaRPr lang="en-US" sz="1900" i="1" dirty="0"/>
          </a:p>
          <a:p>
            <a:r>
              <a:rPr lang="en-US" sz="1900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536076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magnetic field moves and steers in collapsed regions</a:t>
            </a:r>
          </a:p>
          <a:p>
            <a:endParaRPr lang="en-US" sz="2000" dirty="0"/>
          </a:p>
          <a:p>
            <a:r>
              <a:rPr lang="en-US" sz="2000" dirty="0"/>
              <a:t>The legged mechanism lifts and distend collapsed regions</a:t>
            </a:r>
          </a:p>
          <a:p>
            <a:endParaRPr lang="en-US" sz="2000" dirty="0"/>
          </a:p>
          <a:p>
            <a:r>
              <a:rPr lang="en-US" sz="2000" i="1" dirty="0"/>
              <a:t>In vitro &lt; </a:t>
            </a:r>
            <a:r>
              <a:rPr lang="en-US" sz="2000" dirty="0"/>
              <a:t>10 min</a:t>
            </a:r>
          </a:p>
          <a:p>
            <a:endParaRPr lang="en-US" sz="2000" dirty="0"/>
          </a:p>
          <a:p>
            <a:r>
              <a:rPr lang="en-US" sz="2000" i="1" dirty="0"/>
              <a:t>Ex vivo</a:t>
            </a:r>
            <a:r>
              <a:rPr lang="en-US" sz="2000" dirty="0"/>
              <a:t> &lt; 10 min (7/10 cases)</a:t>
            </a:r>
          </a:p>
          <a:p>
            <a:endParaRPr lang="en-US" sz="2000" dirty="0"/>
          </a:p>
          <a:p>
            <a:r>
              <a:rPr lang="en-US" sz="2000" i="1" dirty="0"/>
              <a:t>In vivo </a:t>
            </a:r>
            <a:r>
              <a:rPr lang="en-US" sz="2000" dirty="0"/>
              <a:t>40 cm &lt; 5 min (6/10 cases)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638784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Thank you for your attention!</a:t>
            </a:r>
            <a:endParaRPr dirty="0"/>
          </a:p>
        </p:txBody>
      </p:sp>
      <p:sp>
        <p:nvSpPr>
          <p:cNvPr id="371" name="Google Shape;371;p25"/>
          <p:cNvSpPr txBox="1">
            <a:spLocks noGrp="1"/>
          </p:cNvSpPr>
          <p:nvPr>
            <p:ph type="sldNum" idx="12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r" rtl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5" name="Picture 4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201FEAF-B34E-4AE7-A556-19ABFC9A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20" y="1177399"/>
            <a:ext cx="73056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22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3512034"/>
          </a:xfrm>
        </p:spPr>
        <p:txBody>
          <a:bodyPr>
            <a:normAutofit/>
          </a:bodyPr>
          <a:lstStyle/>
          <a:p>
            <a:r>
              <a:rPr lang="en-US" dirty="0"/>
              <a:t>Fear of colonoscopy:</a:t>
            </a:r>
          </a:p>
          <a:p>
            <a:pPr lvl="1"/>
            <a:r>
              <a:rPr lang="en-US" dirty="0"/>
              <a:t>Colonoscopies are uncomfortable or even painful</a:t>
            </a:r>
          </a:p>
          <a:p>
            <a:pPr lvl="1"/>
            <a:r>
              <a:rPr lang="en-US" dirty="0"/>
              <a:t>Many avoid the procedure</a:t>
            </a:r>
          </a:p>
          <a:p>
            <a:endParaRPr lang="en-US" dirty="0"/>
          </a:p>
          <a:p>
            <a:r>
              <a:rPr lang="en-US" dirty="0"/>
              <a:t>Would you rather?</a:t>
            </a:r>
          </a:p>
          <a:p>
            <a:pPr lvl="1"/>
            <a:r>
              <a:rPr lang="en-US" dirty="0"/>
              <a:t>Have a traditional colonoscopy ?</a:t>
            </a:r>
          </a:p>
          <a:p>
            <a:pPr lvl="1"/>
            <a:r>
              <a:rPr lang="en-US" dirty="0"/>
              <a:t>Swallow a small pill-like robot to do the trick?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Intro: Clinical Use</a:t>
            </a:r>
            <a:endParaRPr lang="en-GB" dirty="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7F8C4E9-36F0-45EF-9C94-27DAAF2BA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80" y="4345632"/>
            <a:ext cx="2759474" cy="2535266"/>
          </a:xfrm>
          <a:prstGeom prst="rect">
            <a:avLst/>
          </a:prstGeom>
        </p:spPr>
      </p:pic>
      <p:pic>
        <p:nvPicPr>
          <p:cNvPr id="9" name="Picture 8" descr="A person with a stethoscope around the neck&#10;&#10;Description automatically generated with low confidence">
            <a:extLst>
              <a:ext uri="{FF2B5EF4-FFF2-40B4-BE49-F238E27FC236}">
                <a16:creationId xmlns:a16="http://schemas.microsoft.com/office/drawing/2014/main" id="{B31D06C0-9FD3-4732-9B87-76227C256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4" y="4864318"/>
            <a:ext cx="5415959" cy="20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1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23073</TotalTime>
  <Words>956</Words>
  <Application>Microsoft Office PowerPoint</Application>
  <PresentationFormat>Custom</PresentationFormat>
  <Paragraphs>230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</vt:lpstr>
      <vt:lpstr>Calibri</vt:lpstr>
      <vt:lpstr>Cambria Math</vt:lpstr>
      <vt:lpstr>Times New Roman</vt:lpstr>
      <vt:lpstr>Times-Roman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Intro: Clinical Use</vt:lpstr>
      <vt:lpstr>1. Intro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2.3 Magnetic System</vt:lpstr>
      <vt:lpstr>2.3 Magnetic System</vt:lpstr>
      <vt:lpstr>2.4 On-Board Electronics</vt:lpstr>
      <vt:lpstr>2.4 On-Board Electronics</vt:lpstr>
      <vt:lpstr>2.5 Packaging and Assembly</vt:lpstr>
      <vt:lpstr>2.5 Packaging and Assembly</vt:lpstr>
      <vt:lpstr>3. Experimental Validation</vt:lpstr>
      <vt:lpstr>3. Experimental Validation</vt:lpstr>
      <vt:lpstr>3. Experimental Validation</vt:lpstr>
      <vt:lpstr>4. Conclusion</vt:lpstr>
      <vt:lpstr>5. Future work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Alexandru-Petru Vasile</cp:lastModifiedBy>
  <cp:revision>401</cp:revision>
  <cp:lastPrinted>2012-03-12T14:04:27Z</cp:lastPrinted>
  <dcterms:modified xsi:type="dcterms:W3CDTF">2021-12-13T01:26:36Z</dcterms:modified>
</cp:coreProperties>
</file>